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09" r:id="rId1"/>
  </p:sldMasterIdLst>
  <p:notesMasterIdLst>
    <p:notesMasterId r:id="rId10"/>
  </p:notesMasterIdLst>
  <p:sldIdLst>
    <p:sldId id="259" r:id="rId2"/>
    <p:sldId id="282" r:id="rId3"/>
    <p:sldId id="297" r:id="rId4"/>
    <p:sldId id="295" r:id="rId5"/>
    <p:sldId id="299" r:id="rId6"/>
    <p:sldId id="296" r:id="rId7"/>
    <p:sldId id="298" r:id="rId8"/>
    <p:sldId id="300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8465F0-AA12-4B59-BA67-9A8A20446A98}" v="33" dt="2018-03-18T09:46:09.9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70" autoAdjust="0"/>
  </p:normalViewPr>
  <p:slideViewPr>
    <p:cSldViewPr snapToGrid="0">
      <p:cViewPr varScale="1">
        <p:scale>
          <a:sx n="111" d="100"/>
          <a:sy n="111" d="100"/>
        </p:scale>
        <p:origin x="15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E470CE-84F9-49DB-8451-36A5AFB78D8F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81593C-296E-4B3C-A8C8-1EE8012D5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53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134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107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613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164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305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468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406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882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345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745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070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015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12" r:id="rId3"/>
    <p:sldLayoutId id="2147483913" r:id="rId4"/>
    <p:sldLayoutId id="2147483914" r:id="rId5"/>
    <p:sldLayoutId id="2147483915" r:id="rId6"/>
    <p:sldLayoutId id="2147483916" r:id="rId7"/>
    <p:sldLayoutId id="2147483917" r:id="rId8"/>
    <p:sldLayoutId id="2147483918" r:id="rId9"/>
    <p:sldLayoutId id="2147483919" r:id="rId10"/>
    <p:sldLayoutId id="214748392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2778787-8081-4EB8-B672-17E46063E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1998" y="341902"/>
            <a:ext cx="8145834" cy="900901"/>
          </a:xfrm>
        </p:spPr>
        <p:txBody>
          <a:bodyPr>
            <a:noAutofit/>
          </a:bodyPr>
          <a:lstStyle/>
          <a:p>
            <a:r>
              <a:rPr lang="en-US" sz="4000" b="1" i="1" dirty="0">
                <a:solidFill>
                  <a:srgbClr val="002060"/>
                </a:solidFill>
              </a:rPr>
              <a:t>Matryoshka</a:t>
            </a:r>
          </a:p>
          <a:p>
            <a:r>
              <a:rPr lang="en-US" sz="4000" b="1" i="1" dirty="0">
                <a:solidFill>
                  <a:srgbClr val="002060"/>
                </a:solidFill>
              </a:rPr>
              <a:t>Simulator</a:t>
            </a:r>
            <a:endParaRPr lang="en-HK" sz="53500" b="1" i="1" dirty="0">
              <a:solidFill>
                <a:srgbClr val="00206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414E6B-4870-4605-AE91-4A168EB91E52}"/>
              </a:ext>
            </a:extLst>
          </p:cNvPr>
          <p:cNvSpPr txBox="1"/>
          <p:nvPr/>
        </p:nvSpPr>
        <p:spPr>
          <a:xfrm>
            <a:off x="5608321" y="3505713"/>
            <a:ext cx="25080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just">
              <a:buFont typeface="Arial" panose="020B0604020202020204" pitchFamily="34" charset="0"/>
              <a:buChar char="•"/>
            </a:pPr>
            <a:r>
              <a:rPr lang="en-US" sz="2400" b="1" dirty="0"/>
              <a:t>He </a:t>
            </a:r>
            <a:r>
              <a:rPr lang="en-US" sz="2400" b="1" dirty="0" err="1"/>
              <a:t>Yisheng</a:t>
            </a:r>
            <a:endParaRPr lang="en-US" sz="2400" b="1" dirty="0"/>
          </a:p>
          <a:p>
            <a:pPr marL="214313" indent="-214313" algn="just">
              <a:buFont typeface="Arial" panose="020B0604020202020204" pitchFamily="34" charset="0"/>
              <a:buChar char="•"/>
            </a:pPr>
            <a:r>
              <a:rPr lang="en-US" sz="2400" b="1" dirty="0"/>
              <a:t>Huang Zhuofei</a:t>
            </a:r>
          </a:p>
          <a:p>
            <a:endParaRPr lang="en-US" sz="1600" b="1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4F92D7-8074-455F-81BE-8E938CC61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153" y="1839867"/>
            <a:ext cx="3076847" cy="461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82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781CC8-38E6-4D89-94F0-80FFD00685BA}"/>
              </a:ext>
            </a:extLst>
          </p:cNvPr>
          <p:cNvSpPr/>
          <p:nvPr/>
        </p:nvSpPr>
        <p:spPr>
          <a:xfrm>
            <a:off x="0" y="-4838"/>
            <a:ext cx="9144000" cy="65532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968DE3-21C3-466F-A4AB-0FFD0D2E967D}"/>
              </a:ext>
            </a:extLst>
          </p:cNvPr>
          <p:cNvSpPr txBox="1"/>
          <p:nvPr/>
        </p:nvSpPr>
        <p:spPr>
          <a:xfrm>
            <a:off x="-297180" y="115335"/>
            <a:ext cx="8279598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21494" fontAlgn="base">
              <a:lnSpc>
                <a:spcPct val="90000"/>
              </a:lnSpc>
              <a:spcAft>
                <a:spcPct val="0"/>
              </a:spcAft>
              <a:tabLst>
                <a:tab pos="264319" algn="l"/>
                <a:tab pos="541735" algn="l"/>
                <a:tab pos="806054" algn="l"/>
                <a:tab pos="1070372" algn="l"/>
                <a:tab pos="1275160" algn="l"/>
              </a:tabLst>
              <a:defRPr/>
            </a:pPr>
            <a:r>
              <a:rPr lang="en-US" altLang="zh-HK" sz="2100" b="1" dirty="0">
                <a:solidFill>
                  <a:schemeClr val="bg1"/>
                </a:solidFill>
                <a:cs typeface="Calibri" pitchFamily="34" charset="0"/>
              </a:rPr>
              <a:t>Basic Idea: A Russian Doll Game</a:t>
            </a:r>
            <a:endParaRPr lang="en-US" altLang="zh-HK" sz="2100" b="1" dirty="0">
              <a:solidFill>
                <a:schemeClr val="bg1"/>
              </a:solidFill>
              <a:latin typeface="Calibri" panose="020F0502020204030204"/>
              <a:ea typeface="新細明體" panose="02020500000000000000" pitchFamily="18" charset="-120"/>
              <a:cs typeface="Calibr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E4E6E-FC47-42AC-8054-135E5906B1D6}"/>
              </a:ext>
            </a:extLst>
          </p:cNvPr>
          <p:cNvSpPr/>
          <p:nvPr/>
        </p:nvSpPr>
        <p:spPr>
          <a:xfrm>
            <a:off x="198120" y="770655"/>
            <a:ext cx="8763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just">
              <a:buFont typeface="Wingdings" panose="05000000000000000000" pitchFamily="2" charset="2"/>
              <a:buChar char="Ø"/>
            </a:pPr>
            <a:r>
              <a:rPr lang="en-US" altLang="zh-Hans-HK" sz="2000" dirty="0"/>
              <a:t>A set of wooden dolls of decreasing size placed one inside another.</a:t>
            </a:r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altLang="zh-Hans-HK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r>
              <a:rPr lang="en-US" altLang="zh-Hans-HK" sz="2000" dirty="0"/>
              <a:t>Opening the “mother" Matryoshka, from which the “son” Matryoshka inside it will jump out.</a:t>
            </a:r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r>
              <a:rPr lang="en-US" altLang="zh-Hans-HK" sz="2000" dirty="0"/>
              <a:t>Five dolls with different materials</a:t>
            </a:r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 algn="just"/>
            <a:endParaRPr lang="en-US" sz="2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BAB236A-AB33-47AC-A4D7-65A6C831D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2520566"/>
            <a:ext cx="4301461" cy="237159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A22EFE5-98BC-47DD-A862-C5E8D4E98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450" y="2520565"/>
            <a:ext cx="4394910" cy="237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38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781CC8-38E6-4D89-94F0-80FFD00685BA}"/>
              </a:ext>
            </a:extLst>
          </p:cNvPr>
          <p:cNvSpPr/>
          <p:nvPr/>
        </p:nvSpPr>
        <p:spPr>
          <a:xfrm>
            <a:off x="0" y="-4838"/>
            <a:ext cx="9144000" cy="65532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968DE3-21C3-466F-A4AB-0FFD0D2E967D}"/>
              </a:ext>
            </a:extLst>
          </p:cNvPr>
          <p:cNvSpPr txBox="1"/>
          <p:nvPr/>
        </p:nvSpPr>
        <p:spPr>
          <a:xfrm>
            <a:off x="-297180" y="115335"/>
            <a:ext cx="8279598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21494" fontAlgn="base">
              <a:lnSpc>
                <a:spcPct val="90000"/>
              </a:lnSpc>
              <a:spcAft>
                <a:spcPct val="0"/>
              </a:spcAft>
              <a:tabLst>
                <a:tab pos="264319" algn="l"/>
                <a:tab pos="541735" algn="l"/>
                <a:tab pos="806054" algn="l"/>
                <a:tab pos="1070372" algn="l"/>
                <a:tab pos="1275160" algn="l"/>
              </a:tabLst>
              <a:defRPr/>
            </a:pPr>
            <a:r>
              <a:rPr lang="en-US" altLang="zh-HK" sz="2100" b="1" dirty="0">
                <a:solidFill>
                  <a:schemeClr val="bg1"/>
                </a:solidFill>
                <a:cs typeface="Calibri" pitchFamily="34" charset="0"/>
              </a:rPr>
              <a:t>Basic Idea: A Russian Doll Game</a:t>
            </a:r>
            <a:endParaRPr lang="en-US" altLang="zh-HK" sz="2100" b="1" dirty="0">
              <a:solidFill>
                <a:schemeClr val="bg1"/>
              </a:solidFill>
              <a:latin typeface="Calibri" panose="020F0502020204030204"/>
              <a:ea typeface="新細明體" panose="02020500000000000000" pitchFamily="18" charset="-120"/>
              <a:cs typeface="Calibr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E4E6E-FC47-42AC-8054-135E5906B1D6}"/>
              </a:ext>
            </a:extLst>
          </p:cNvPr>
          <p:cNvSpPr/>
          <p:nvPr/>
        </p:nvSpPr>
        <p:spPr>
          <a:xfrm>
            <a:off x="198120" y="770655"/>
            <a:ext cx="8763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altLang="zh-Hans-HK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r>
              <a:rPr lang="en-US" altLang="zh-Hans-HK" sz="2000" dirty="0"/>
              <a:t>We add a random “surprise</a:t>
            </a:r>
            <a:r>
              <a:rPr lang="en-US" altLang="zh-Hans-HK" sz="2000" dirty="0" smtClean="0"/>
              <a:t>” (with probability 0.1) </a:t>
            </a:r>
            <a:r>
              <a:rPr lang="en-US" altLang="zh-Hans-HK" sz="2000" dirty="0"/>
              <a:t>at the last jumping out doll with growing size, with an animation of </a:t>
            </a:r>
            <a:r>
              <a:rPr lang="en-US" altLang="zh-Hans-HK" sz="2000" dirty="0" smtClean="0"/>
              <a:t>colorful </a:t>
            </a:r>
            <a:r>
              <a:rPr lang="en-US" altLang="zh-Hans-HK" sz="2000" dirty="0" smtClean="0"/>
              <a:t>paper belt </a:t>
            </a:r>
            <a:r>
              <a:rPr lang="en-US" altLang="zh-Hans-HK" sz="2000" dirty="0" smtClean="0"/>
              <a:t>explosion</a:t>
            </a:r>
            <a:r>
              <a:rPr lang="en-US" altLang="zh-Hans-HK" sz="2000" dirty="0"/>
              <a:t>. </a:t>
            </a:r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altLang="zh-Hans-HK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altLang="zh-Hans-HK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altLang="zh-Hans-HK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altLang="zh-Hans-HK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altLang="zh-Hans-HK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altLang="zh-Hans-HK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altLang="zh-Hans-HK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altLang="zh-Hans-HK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altLang="zh-Hans-HK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r>
              <a:rPr lang="en-US" altLang="zh-Hans-HK" sz="2000" dirty="0"/>
              <a:t>All animations and special effects are implemented by </a:t>
            </a:r>
            <a:r>
              <a:rPr lang="en-US" altLang="zh-Hans-HK" sz="2000" b="1" dirty="0"/>
              <a:t>Three.js</a:t>
            </a:r>
            <a:r>
              <a:rPr lang="en-US" altLang="zh-Hans-HK" sz="2000" dirty="0"/>
              <a:t> without any other third-party library. </a:t>
            </a:r>
          </a:p>
          <a:p>
            <a:pPr lvl="1" algn="just"/>
            <a:endParaRPr lang="en-US" sz="2000" dirty="0"/>
          </a:p>
          <a:p>
            <a:pPr lvl="1" algn="just"/>
            <a:endParaRPr lang="en-US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CC2CD82-D23A-4E54-8CB1-5253A1BD7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73" y="1902892"/>
            <a:ext cx="1729876" cy="212494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1BD617D-E3BC-4A0B-A3E9-E3390B823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308" y="1902892"/>
            <a:ext cx="1630773" cy="212494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2AE02F5-ACE5-471A-9CA7-400EEC87C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621" y="1871663"/>
            <a:ext cx="1729876" cy="211861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A96581D-A3E0-48CE-B397-B29E40CFC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6346" y="1871663"/>
            <a:ext cx="1357925" cy="21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74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781CC8-38E6-4D89-94F0-80FFD00685BA}"/>
              </a:ext>
            </a:extLst>
          </p:cNvPr>
          <p:cNvSpPr/>
          <p:nvPr/>
        </p:nvSpPr>
        <p:spPr>
          <a:xfrm>
            <a:off x="0" y="-4838"/>
            <a:ext cx="9144000" cy="65532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968DE3-21C3-466F-A4AB-0FFD0D2E967D}"/>
              </a:ext>
            </a:extLst>
          </p:cNvPr>
          <p:cNvSpPr txBox="1"/>
          <p:nvPr/>
        </p:nvSpPr>
        <p:spPr>
          <a:xfrm>
            <a:off x="-297180" y="115335"/>
            <a:ext cx="8279598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21494" fontAlgn="base">
              <a:lnSpc>
                <a:spcPct val="90000"/>
              </a:lnSpc>
              <a:spcAft>
                <a:spcPct val="0"/>
              </a:spcAft>
              <a:tabLst>
                <a:tab pos="264319" algn="l"/>
                <a:tab pos="541735" algn="l"/>
                <a:tab pos="806054" algn="l"/>
                <a:tab pos="1070372" algn="l"/>
                <a:tab pos="1275160" algn="l"/>
              </a:tabLst>
              <a:defRPr/>
            </a:pPr>
            <a:r>
              <a:rPr lang="en-US" altLang="zh-HK" sz="2100" b="1" dirty="0">
                <a:solidFill>
                  <a:schemeClr val="bg1"/>
                </a:solidFill>
                <a:cs typeface="Calibri" pitchFamily="34" charset="0"/>
              </a:rPr>
              <a:t>Movement Model</a:t>
            </a:r>
            <a:endParaRPr lang="en-US" altLang="zh-HK" sz="2100" b="1" dirty="0">
              <a:solidFill>
                <a:schemeClr val="bg1"/>
              </a:solidFill>
              <a:latin typeface="Calibri" panose="020F0502020204030204"/>
              <a:ea typeface="新細明體" panose="02020500000000000000" pitchFamily="18" charset="-120"/>
              <a:cs typeface="Calibr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E4E6E-FC47-42AC-8054-135E5906B1D6}"/>
              </a:ext>
            </a:extLst>
          </p:cNvPr>
          <p:cNvSpPr/>
          <p:nvPr/>
        </p:nvSpPr>
        <p:spPr>
          <a:xfrm>
            <a:off x="198120" y="770655"/>
            <a:ext cx="8763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just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C00000"/>
                </a:solidFill>
              </a:rPr>
              <a:t>Projectile Motion: </a:t>
            </a:r>
            <a:r>
              <a:rPr lang="en-US" sz="2000" b="1" dirty="0"/>
              <a:t>when jump out a doll</a:t>
            </a:r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algn="just"/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r>
              <a:rPr lang="en-US" altLang="zh-Hans-HK" dirty="0"/>
              <a:t>Vertical projectile motion: opening the top-part of the doll. </a:t>
            </a:r>
            <a:endParaRPr lang="en-US" sz="2000" dirty="0"/>
          </a:p>
        </p:txBody>
      </p:sp>
      <p:pic>
        <p:nvPicPr>
          <p:cNvPr id="1027" name="Picture 3" descr="âææè¿å¨âçå¾çæç´¢ç»æ">
            <a:extLst>
              <a:ext uri="{FF2B5EF4-FFF2-40B4-BE49-F238E27FC236}">
                <a16:creationId xmlns:a16="http://schemas.microsoft.com/office/drawing/2014/main" id="{F866B396-AA32-4ED4-8052-EEEEEC5EE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27" y="1808267"/>
            <a:ext cx="30861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26C4A59-D8D8-49C7-B22C-131E1419D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782" y="4374382"/>
            <a:ext cx="2114550" cy="19621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32F3013-AB02-498E-9FD0-9B72D201A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6206" y="1808267"/>
            <a:ext cx="2455817" cy="13540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41E531-C681-421F-813F-BC011FD65C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987" y="1808268"/>
            <a:ext cx="2509169" cy="1354004"/>
          </a:xfrm>
          <a:prstGeom prst="rect">
            <a:avLst/>
          </a:prstGeom>
        </p:spPr>
      </p:pic>
      <p:sp>
        <p:nvSpPr>
          <p:cNvPr id="2" name="箭头: 上弧形 1">
            <a:extLst>
              <a:ext uri="{FF2B5EF4-FFF2-40B4-BE49-F238E27FC236}">
                <a16:creationId xmlns:a16="http://schemas.microsoft.com/office/drawing/2014/main" id="{7F0F20FA-5117-441E-A8E2-BF5F2FB7AF71}"/>
              </a:ext>
            </a:extLst>
          </p:cNvPr>
          <p:cNvSpPr/>
          <p:nvPr/>
        </p:nvSpPr>
        <p:spPr>
          <a:xfrm>
            <a:off x="4572000" y="1343861"/>
            <a:ext cx="2656114" cy="106841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-HK" altLang="en-US">
              <a:solidFill>
                <a:schemeClr val="tx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AF36C63-ED4D-46DD-8CEB-96EEB04DD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987" y="4506468"/>
            <a:ext cx="2455817" cy="13540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657191B-64DA-492E-8411-FA84F99D26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9889" y="4483182"/>
            <a:ext cx="2582134" cy="1354004"/>
          </a:xfrm>
          <a:prstGeom prst="rect">
            <a:avLst/>
          </a:prstGeom>
        </p:spPr>
      </p:pic>
      <p:sp>
        <p:nvSpPr>
          <p:cNvPr id="12" name="箭头: 上 11">
            <a:extLst>
              <a:ext uri="{FF2B5EF4-FFF2-40B4-BE49-F238E27FC236}">
                <a16:creationId xmlns:a16="http://schemas.microsoft.com/office/drawing/2014/main" id="{25760E4D-E79E-4C37-9D3C-D1A5E1507630}"/>
              </a:ext>
            </a:extLst>
          </p:cNvPr>
          <p:cNvSpPr/>
          <p:nvPr/>
        </p:nvSpPr>
        <p:spPr>
          <a:xfrm>
            <a:off x="5612809" y="4720401"/>
            <a:ext cx="496118" cy="87956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-HK" altLang="en-US"/>
          </a:p>
        </p:txBody>
      </p:sp>
    </p:spTree>
    <p:extLst>
      <p:ext uri="{BB962C8B-B14F-4D97-AF65-F5344CB8AC3E}">
        <p14:creationId xmlns:p14="http://schemas.microsoft.com/office/powerpoint/2010/main" val="1426112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781CC8-38E6-4D89-94F0-80FFD00685BA}"/>
              </a:ext>
            </a:extLst>
          </p:cNvPr>
          <p:cNvSpPr/>
          <p:nvPr/>
        </p:nvSpPr>
        <p:spPr>
          <a:xfrm>
            <a:off x="0" y="-4838"/>
            <a:ext cx="9144000" cy="65532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968DE3-21C3-466F-A4AB-0FFD0D2E967D}"/>
              </a:ext>
            </a:extLst>
          </p:cNvPr>
          <p:cNvSpPr txBox="1"/>
          <p:nvPr/>
        </p:nvSpPr>
        <p:spPr>
          <a:xfrm>
            <a:off x="-297180" y="115335"/>
            <a:ext cx="8279598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21494" fontAlgn="base">
              <a:lnSpc>
                <a:spcPct val="90000"/>
              </a:lnSpc>
              <a:spcAft>
                <a:spcPct val="0"/>
              </a:spcAft>
              <a:tabLst>
                <a:tab pos="264319" algn="l"/>
                <a:tab pos="541735" algn="l"/>
                <a:tab pos="806054" algn="l"/>
                <a:tab pos="1070372" algn="l"/>
                <a:tab pos="1275160" algn="l"/>
              </a:tabLst>
              <a:defRPr/>
            </a:pPr>
            <a:r>
              <a:rPr lang="en-US" altLang="zh-HK" sz="2100" b="1" dirty="0">
                <a:solidFill>
                  <a:schemeClr val="bg1"/>
                </a:solidFill>
                <a:cs typeface="Calibri" pitchFamily="34" charset="0"/>
              </a:rPr>
              <a:t>Reflection Mapping</a:t>
            </a:r>
            <a:endParaRPr lang="en-US" altLang="zh-HK" sz="2100" b="1" dirty="0">
              <a:solidFill>
                <a:schemeClr val="bg1"/>
              </a:solidFill>
              <a:latin typeface="Calibri" panose="020F0502020204030204"/>
              <a:ea typeface="新細明體" panose="02020500000000000000" pitchFamily="18" charset="-120"/>
              <a:cs typeface="Calibr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E4E6E-FC47-42AC-8054-135E5906B1D6}"/>
              </a:ext>
            </a:extLst>
          </p:cNvPr>
          <p:cNvSpPr/>
          <p:nvPr/>
        </p:nvSpPr>
        <p:spPr>
          <a:xfrm>
            <a:off x="198120" y="770655"/>
            <a:ext cx="8763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just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C00000"/>
                </a:solidFill>
              </a:rPr>
              <a:t>Environment Mapping</a:t>
            </a:r>
            <a:endParaRPr lang="en-US" sz="2000" b="1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algn="just"/>
            <a:endParaRPr lang="en-US" altLang="zh-Hans-HK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r>
              <a:rPr lang="en-US" altLang="zh-Hans-HK" dirty="0"/>
              <a:t>Efficient image-based lighting technique for approximating the appearance of a reflective surface by means of a precomputed texture image. The texture is used to store the image of the distant environment surrounding the rendered object. </a:t>
            </a:r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r>
              <a:rPr lang="en-US" sz="2000" dirty="0"/>
              <a:t>Our scheme: Object - Sphere Mapping, Background – Cube Mapping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AA1585-22CE-49A6-8763-EE2468CA6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372" y="746910"/>
            <a:ext cx="2095500" cy="25146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259F6C7-CE0D-4327-A35E-59F06747F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76" y="5035318"/>
            <a:ext cx="1560576" cy="156057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20512CA-93F2-4E1F-8396-589084CC5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813" y="4692967"/>
            <a:ext cx="1562038" cy="204969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E70353A-B251-4008-B2BE-AEE663E79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7959" y="4708664"/>
            <a:ext cx="1560576" cy="2085497"/>
          </a:xfrm>
          <a:prstGeom prst="rect">
            <a:avLst/>
          </a:prstGeom>
        </p:spPr>
      </p:pic>
      <p:sp>
        <p:nvSpPr>
          <p:cNvPr id="19" name="加号 18">
            <a:extLst>
              <a:ext uri="{FF2B5EF4-FFF2-40B4-BE49-F238E27FC236}">
                <a16:creationId xmlns:a16="http://schemas.microsoft.com/office/drawing/2014/main" id="{F8ADF7BD-2B11-45F1-939D-53621E1DF528}"/>
              </a:ext>
            </a:extLst>
          </p:cNvPr>
          <p:cNvSpPr/>
          <p:nvPr/>
        </p:nvSpPr>
        <p:spPr>
          <a:xfrm>
            <a:off x="2412274" y="5451566"/>
            <a:ext cx="687977" cy="635779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-HK" altLang="en-US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AA81FE7D-C6DE-42BF-8608-D8D79F012441}"/>
              </a:ext>
            </a:extLst>
          </p:cNvPr>
          <p:cNvSpPr/>
          <p:nvPr/>
        </p:nvSpPr>
        <p:spPr>
          <a:xfrm>
            <a:off x="5181600" y="5451566"/>
            <a:ext cx="1271451" cy="5138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-HK" altLang="en-US"/>
          </a:p>
        </p:txBody>
      </p:sp>
    </p:spTree>
    <p:extLst>
      <p:ext uri="{BB962C8B-B14F-4D97-AF65-F5344CB8AC3E}">
        <p14:creationId xmlns:p14="http://schemas.microsoft.com/office/powerpoint/2010/main" val="2788699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781CC8-38E6-4D89-94F0-80FFD00685BA}"/>
              </a:ext>
            </a:extLst>
          </p:cNvPr>
          <p:cNvSpPr/>
          <p:nvPr/>
        </p:nvSpPr>
        <p:spPr>
          <a:xfrm>
            <a:off x="0" y="-4838"/>
            <a:ext cx="9144000" cy="65532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968DE3-21C3-466F-A4AB-0FFD0D2E967D}"/>
              </a:ext>
            </a:extLst>
          </p:cNvPr>
          <p:cNvSpPr txBox="1"/>
          <p:nvPr/>
        </p:nvSpPr>
        <p:spPr>
          <a:xfrm>
            <a:off x="-297180" y="115335"/>
            <a:ext cx="8279598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21494" fontAlgn="base">
              <a:lnSpc>
                <a:spcPct val="90000"/>
              </a:lnSpc>
              <a:spcAft>
                <a:spcPct val="0"/>
              </a:spcAft>
              <a:tabLst>
                <a:tab pos="264319" algn="l"/>
                <a:tab pos="541735" algn="l"/>
                <a:tab pos="806054" algn="l"/>
                <a:tab pos="1070372" algn="l"/>
                <a:tab pos="1275160" algn="l"/>
              </a:tabLst>
              <a:defRPr/>
            </a:pPr>
            <a:r>
              <a:rPr lang="en-US" altLang="zh-HK" sz="2100" b="1" dirty="0">
                <a:solidFill>
                  <a:schemeClr val="bg1"/>
                </a:solidFill>
                <a:cs typeface="Calibri" pitchFamily="34" charset="0"/>
              </a:rPr>
              <a:t>Different Light Shading Mode</a:t>
            </a:r>
            <a:endParaRPr lang="en-US" altLang="zh-HK" sz="2100" b="1" dirty="0">
              <a:solidFill>
                <a:schemeClr val="bg1"/>
              </a:solidFill>
              <a:latin typeface="Calibri" panose="020F0502020204030204"/>
              <a:ea typeface="新細明體" panose="02020500000000000000" pitchFamily="18" charset="-120"/>
              <a:cs typeface="Calibr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E4E6E-FC47-42AC-8054-135E5906B1D6}"/>
              </a:ext>
            </a:extLst>
          </p:cNvPr>
          <p:cNvSpPr/>
          <p:nvPr/>
        </p:nvSpPr>
        <p:spPr>
          <a:xfrm>
            <a:off x="198120" y="770655"/>
            <a:ext cx="8763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r>
              <a:rPr lang="en-US" sz="2000" dirty="0"/>
              <a:t>Directional </a:t>
            </a:r>
            <a:r>
              <a:rPr lang="en-US" sz="2000" dirty="0" smtClean="0"/>
              <a:t>Light + Ambient Light</a:t>
            </a: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r>
              <a:rPr lang="en-US" sz="2000" dirty="0" err="1" smtClean="0"/>
              <a:t>SpotLight</a:t>
            </a:r>
            <a:r>
              <a:rPr lang="en-US" sz="2000" dirty="0" smtClean="0"/>
              <a:t> + Ambient Light</a:t>
            </a: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</p:txBody>
      </p:sp>
      <p:pic>
        <p:nvPicPr>
          <p:cNvPr id="2054" name="Picture 6" descr="âdirectional lightâçå¾çæç´¢ç»æ">
            <a:extLst>
              <a:ext uri="{FF2B5EF4-FFF2-40B4-BE49-F238E27FC236}">
                <a16:creationId xmlns:a16="http://schemas.microsoft.com/office/drawing/2014/main" id="{CFA7FDA3-5ABE-4564-8629-3C67DBB28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68" y="1547517"/>
            <a:ext cx="285750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68B7340-798B-4E8D-9404-7E6E2A1AE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192" y="1547517"/>
            <a:ext cx="3070504" cy="179627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57A34DB-F662-4252-9EED-C54A12F2B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14" y="4196443"/>
            <a:ext cx="3579768" cy="205836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9753626-50B0-45DF-BD2D-14EF16089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720" y="4168009"/>
            <a:ext cx="3074899" cy="207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682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781CC8-38E6-4D89-94F0-80FFD00685BA}"/>
              </a:ext>
            </a:extLst>
          </p:cNvPr>
          <p:cNvSpPr/>
          <p:nvPr/>
        </p:nvSpPr>
        <p:spPr>
          <a:xfrm>
            <a:off x="0" y="-4838"/>
            <a:ext cx="9144000" cy="65532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968DE3-21C3-466F-A4AB-0FFD0D2E967D}"/>
              </a:ext>
            </a:extLst>
          </p:cNvPr>
          <p:cNvSpPr txBox="1"/>
          <p:nvPr/>
        </p:nvSpPr>
        <p:spPr>
          <a:xfrm>
            <a:off x="-297180" y="115335"/>
            <a:ext cx="8279598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21494" fontAlgn="base">
              <a:lnSpc>
                <a:spcPct val="90000"/>
              </a:lnSpc>
              <a:spcAft>
                <a:spcPct val="0"/>
              </a:spcAft>
              <a:tabLst>
                <a:tab pos="264319" algn="l"/>
                <a:tab pos="541735" algn="l"/>
                <a:tab pos="806054" algn="l"/>
                <a:tab pos="1070372" algn="l"/>
                <a:tab pos="1275160" algn="l"/>
              </a:tabLst>
              <a:defRPr/>
            </a:pPr>
            <a:r>
              <a:rPr lang="en-US" altLang="zh-HK" sz="2100" b="1" dirty="0">
                <a:solidFill>
                  <a:schemeClr val="bg1"/>
                </a:solidFill>
                <a:cs typeface="Calibri" pitchFamily="34" charset="0"/>
              </a:rPr>
              <a:t>Different Light Shading Mode</a:t>
            </a:r>
            <a:endParaRPr lang="en-US" altLang="zh-HK" sz="2100" b="1" dirty="0">
              <a:solidFill>
                <a:schemeClr val="bg1"/>
              </a:solidFill>
              <a:latin typeface="Calibri" panose="020F0502020204030204"/>
              <a:ea typeface="新細明體" panose="02020500000000000000" pitchFamily="18" charset="-120"/>
              <a:cs typeface="Calibr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E4E6E-FC47-42AC-8054-135E5906B1D6}"/>
              </a:ext>
            </a:extLst>
          </p:cNvPr>
          <p:cNvSpPr/>
          <p:nvPr/>
        </p:nvSpPr>
        <p:spPr>
          <a:xfrm>
            <a:off x="198120" y="770655"/>
            <a:ext cx="876300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r>
              <a:rPr lang="en-US" sz="2000" dirty="0"/>
              <a:t>Point </a:t>
            </a:r>
            <a:r>
              <a:rPr lang="en-US" sz="2000" dirty="0" smtClean="0"/>
              <a:t>Light(Inside </a:t>
            </a:r>
            <a:r>
              <a:rPr lang="en-US" sz="2000" dirty="0"/>
              <a:t>the </a:t>
            </a:r>
            <a:r>
              <a:rPr lang="en-US" sz="2000" dirty="0" smtClean="0"/>
              <a:t>dolls at the top, move with the top) + Ambient Light.</a:t>
            </a: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38BDCF1-AB32-4A1F-A75B-E0C172CA3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26" y="1959837"/>
            <a:ext cx="3079674" cy="293832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98CB994-F1B4-414F-B4A6-7FC0BB80D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780" y="1959837"/>
            <a:ext cx="5040394" cy="293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56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781CC8-38E6-4D89-94F0-80FFD00685BA}"/>
              </a:ext>
            </a:extLst>
          </p:cNvPr>
          <p:cNvSpPr/>
          <p:nvPr/>
        </p:nvSpPr>
        <p:spPr>
          <a:xfrm>
            <a:off x="0" y="-4838"/>
            <a:ext cx="9144000" cy="65532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968DE3-21C3-466F-A4AB-0FFD0D2E967D}"/>
              </a:ext>
            </a:extLst>
          </p:cNvPr>
          <p:cNvSpPr txBox="1"/>
          <p:nvPr/>
        </p:nvSpPr>
        <p:spPr>
          <a:xfrm>
            <a:off x="-297180" y="115335"/>
            <a:ext cx="8279598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21494" fontAlgn="base">
              <a:lnSpc>
                <a:spcPct val="90000"/>
              </a:lnSpc>
              <a:spcAft>
                <a:spcPct val="0"/>
              </a:spcAft>
              <a:tabLst>
                <a:tab pos="264319" algn="l"/>
                <a:tab pos="541735" algn="l"/>
                <a:tab pos="806054" algn="l"/>
                <a:tab pos="1070372" algn="l"/>
                <a:tab pos="1275160" algn="l"/>
              </a:tabLst>
              <a:defRPr/>
            </a:pPr>
            <a:r>
              <a:rPr lang="en-US" altLang="zh-HK" sz="2100" b="1" dirty="0">
                <a:solidFill>
                  <a:schemeClr val="bg1"/>
                </a:solidFill>
                <a:cs typeface="Calibri" pitchFamily="34" charset="0"/>
              </a:rPr>
              <a:t>Surprising Mode - </a:t>
            </a:r>
            <a:r>
              <a:rPr lang="en-US" altLang="zh-HK" sz="2100" b="1" dirty="0" smtClean="0">
                <a:solidFill>
                  <a:schemeClr val="bg1"/>
                </a:solidFill>
                <a:cs typeface="Calibri" pitchFamily="34" charset="0"/>
              </a:rPr>
              <a:t>Explosion</a:t>
            </a:r>
            <a:endParaRPr lang="en-US" altLang="zh-HK" sz="2100" b="1" dirty="0">
              <a:solidFill>
                <a:schemeClr val="bg1"/>
              </a:solidFill>
              <a:latin typeface="Calibri" panose="020F0502020204030204"/>
              <a:ea typeface="新細明體" panose="02020500000000000000" pitchFamily="18" charset="-120"/>
              <a:cs typeface="Calibr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E4E6E-FC47-42AC-8054-135E5906B1D6}"/>
              </a:ext>
            </a:extLst>
          </p:cNvPr>
          <p:cNvSpPr/>
          <p:nvPr/>
        </p:nvSpPr>
        <p:spPr>
          <a:xfrm>
            <a:off x="198120" y="770655"/>
            <a:ext cx="8763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r>
              <a:rPr lang="en-US" sz="2000" dirty="0"/>
              <a:t>Colorful particles </a:t>
            </a:r>
            <a:r>
              <a:rPr lang="en-US" sz="2000" dirty="0" smtClean="0"/>
              <a:t>movements to simulate color paper belt explosion.</a:t>
            </a: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r>
              <a:rPr lang="en-US" sz="2000" dirty="0"/>
              <a:t>Seen in demo part</a:t>
            </a:r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92039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817</TotalTime>
  <Words>139</Words>
  <Application>Microsoft Office PowerPoint</Application>
  <PresentationFormat>On-screen Show (4:3)</PresentationFormat>
  <Paragraphs>106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新細明體</vt:lpstr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Jinliang ZHAO</dc:creator>
  <cp:lastModifiedBy>yhebk</cp:lastModifiedBy>
  <cp:revision>152</cp:revision>
  <dcterms:created xsi:type="dcterms:W3CDTF">2017-11-08T08:00:41Z</dcterms:created>
  <dcterms:modified xsi:type="dcterms:W3CDTF">2018-11-30T12:48:36Z</dcterms:modified>
</cp:coreProperties>
</file>